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1" r:id="rId3"/>
    <p:sldId id="259" r:id="rId4"/>
    <p:sldId id="264" r:id="rId5"/>
    <p:sldId id="266" r:id="rId6"/>
    <p:sldId id="269" r:id="rId7"/>
    <p:sldId id="265" r:id="rId8"/>
    <p:sldId id="268" r:id="rId9"/>
    <p:sldId id="275" r:id="rId10"/>
    <p:sldId id="277" r:id="rId11"/>
    <p:sldId id="278" r:id="rId12"/>
    <p:sldId id="279" r:id="rId13"/>
    <p:sldId id="280" r:id="rId14"/>
    <p:sldId id="276" r:id="rId15"/>
    <p:sldId id="282" r:id="rId16"/>
    <p:sldId id="283" r:id="rId17"/>
    <p:sldId id="273" r:id="rId18"/>
    <p:sldId id="272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DD7EE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8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818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386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128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53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529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28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9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50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26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03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5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7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github.com/jhsh0324/-Heart-Share-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nheuk1117.wixsite.com/heart-shar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9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/>
          <p:cNvGrpSpPr/>
          <p:nvPr/>
        </p:nvGrpSpPr>
        <p:grpSpPr>
          <a:xfrm>
            <a:off x="8202660" y="2336017"/>
            <a:ext cx="1231625" cy="810574"/>
            <a:chOff x="6649632" y="2750450"/>
            <a:chExt cx="574347" cy="377997"/>
          </a:xfrm>
        </p:grpSpPr>
        <p:sp>
          <p:nvSpPr>
            <p:cNvPr id="12" name="도넛 11"/>
            <p:cNvSpPr/>
            <p:nvPr/>
          </p:nvSpPr>
          <p:spPr>
            <a:xfrm>
              <a:off x="6771821" y="2750450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6825674" y="2801923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915795" y="2912220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6649632" y="3007061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7083423" y="2794717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6" name="모서리가 둥근 직사각형 45"/>
          <p:cNvSpPr/>
          <p:nvPr/>
        </p:nvSpPr>
        <p:spPr>
          <a:xfrm>
            <a:off x="3515646" y="2422459"/>
            <a:ext cx="1386554" cy="393138"/>
          </a:xfrm>
          <a:prstGeom prst="roundRect">
            <a:avLst>
              <a:gd name="adj" fmla="val 50000"/>
            </a:avLst>
          </a:prstGeom>
          <a:solidFill>
            <a:srgbClr val="FEF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kern="0" dirty="0">
              <a:ln w="3175">
                <a:noFill/>
              </a:ln>
              <a:solidFill>
                <a:srgbClr val="4999B6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0F7B1E-91E3-40D7-A409-EE163E3F01F4}"/>
              </a:ext>
            </a:extLst>
          </p:cNvPr>
          <p:cNvSpPr txBox="1"/>
          <p:nvPr/>
        </p:nvSpPr>
        <p:spPr>
          <a:xfrm>
            <a:off x="3227294" y="2842728"/>
            <a:ext cx="6206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Aharoni" panose="02010803020104030203" pitchFamily="2" charset="-79"/>
                <a:cs typeface="Aharoni" panose="02010803020104030203" pitchFamily="2" charset="-79"/>
              </a:rPr>
              <a:t>Pitch Deck</a:t>
            </a:r>
            <a:endParaRPr lang="ko-KR" alt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36149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F70EC4-8743-4C24-95B9-4291E6EE3E4A}"/>
              </a:ext>
            </a:extLst>
          </p:cNvPr>
          <p:cNvSpPr/>
          <p:nvPr/>
        </p:nvSpPr>
        <p:spPr>
          <a:xfrm>
            <a:off x="-197224" y="-80681"/>
            <a:ext cx="12658165" cy="70462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572135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Prototype</a:t>
              </a:r>
              <a:endParaRPr lang="ko-KR" altLang="en-US" sz="3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4A38B0C8-B27D-43A5-8D72-B19D28E14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3BD14-42D7-4A5E-844E-0A7FCB37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6023"/>
            <a:ext cx="10515600" cy="4351339"/>
          </a:xfrm>
          <a:prstGeom prst="rect">
            <a:avLst/>
          </a:prstGeom>
        </p:spPr>
      </p:pic>
      <p:pic>
        <p:nvPicPr>
          <p:cNvPr id="7" name="내용 개체 틀 6" descr="오른쪽을 가리키는 검지">
            <a:extLst>
              <a:ext uri="{FF2B5EF4-FFF2-40B4-BE49-F238E27FC236}">
                <a16:creationId xmlns:a16="http://schemas.microsoft.com/office/drawing/2014/main" id="{C99F718F-6C53-4A63-803C-26E87FBBD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775192">
            <a:off x="3998257" y="5126034"/>
            <a:ext cx="914400" cy="914400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547D7B4-8BE7-41EA-83F6-F68191FE5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1858049"/>
            <a:ext cx="10515599" cy="43293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C08EFE-C406-46EF-9BA5-83E3FD201589}"/>
              </a:ext>
            </a:extLst>
          </p:cNvPr>
          <p:cNvSpPr txBox="1"/>
          <p:nvPr/>
        </p:nvSpPr>
        <p:spPr>
          <a:xfrm>
            <a:off x="757517" y="143093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기증자 신청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8548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F70EC4-8743-4C24-95B9-4291E6EE3E4A}"/>
              </a:ext>
            </a:extLst>
          </p:cNvPr>
          <p:cNvSpPr/>
          <p:nvPr/>
        </p:nvSpPr>
        <p:spPr>
          <a:xfrm>
            <a:off x="-197224" y="-80681"/>
            <a:ext cx="12658165" cy="70462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572135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Prototype</a:t>
              </a:r>
              <a:endParaRPr lang="ko-KR" altLang="en-US" sz="3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4A38B0C8-B27D-43A5-8D72-B19D28E14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3BD14-42D7-4A5E-844E-0A7FCB37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6023"/>
            <a:ext cx="10515600" cy="4351339"/>
          </a:xfrm>
          <a:prstGeom prst="rect">
            <a:avLst/>
          </a:prstGeom>
        </p:spPr>
      </p:pic>
      <p:pic>
        <p:nvPicPr>
          <p:cNvPr id="7" name="내용 개체 틀 6" descr="오른쪽을 가리키는 검지">
            <a:extLst>
              <a:ext uri="{FF2B5EF4-FFF2-40B4-BE49-F238E27FC236}">
                <a16:creationId xmlns:a16="http://schemas.microsoft.com/office/drawing/2014/main" id="{C99F718F-6C53-4A63-803C-26E87FBBD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775192">
            <a:off x="6167716" y="5111670"/>
            <a:ext cx="914400" cy="91440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02D4E2-23E0-4AE6-9244-8BF3D0F0E7A6}"/>
              </a:ext>
            </a:extLst>
          </p:cNvPr>
          <p:cNvSpPr txBox="1"/>
          <p:nvPr/>
        </p:nvSpPr>
        <p:spPr>
          <a:xfrm>
            <a:off x="757517" y="143093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추첨관련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1494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F70EC4-8743-4C24-95B9-4291E6EE3E4A}"/>
              </a:ext>
            </a:extLst>
          </p:cNvPr>
          <p:cNvSpPr/>
          <p:nvPr/>
        </p:nvSpPr>
        <p:spPr>
          <a:xfrm>
            <a:off x="-197224" y="-80681"/>
            <a:ext cx="12658165" cy="70462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572135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Prototype</a:t>
              </a:r>
              <a:endParaRPr lang="ko-KR" altLang="en-US" sz="3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4A38B0C8-B27D-43A5-8D72-B19D28E14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3BD14-42D7-4A5E-844E-0A7FCB37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6023"/>
            <a:ext cx="10515600" cy="4351339"/>
          </a:xfrm>
          <a:prstGeom prst="rect">
            <a:avLst/>
          </a:prstGeom>
        </p:spPr>
      </p:pic>
      <p:pic>
        <p:nvPicPr>
          <p:cNvPr id="7" name="내용 개체 틀 6" descr="오른쪽을 가리키는 검지">
            <a:extLst>
              <a:ext uri="{FF2B5EF4-FFF2-40B4-BE49-F238E27FC236}">
                <a16:creationId xmlns:a16="http://schemas.microsoft.com/office/drawing/2014/main" id="{C99F718F-6C53-4A63-803C-26E87FBBD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775192">
            <a:off x="3998257" y="5126034"/>
            <a:ext cx="914400" cy="914400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547D7B4-8BE7-41EA-83F6-F68191FE5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1858049"/>
            <a:ext cx="10515599" cy="43293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400C21-AF75-49F3-96FD-5EFC7A85E5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7" y="1836023"/>
            <a:ext cx="10515599" cy="43513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C4B562-F11C-4978-A847-97BC95686F7C}"/>
              </a:ext>
            </a:extLst>
          </p:cNvPr>
          <p:cNvSpPr txBox="1"/>
          <p:nvPr/>
        </p:nvSpPr>
        <p:spPr>
          <a:xfrm>
            <a:off x="757517" y="143093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추첨관련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2820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F70EC4-8743-4C24-95B9-4291E6EE3E4A}"/>
              </a:ext>
            </a:extLst>
          </p:cNvPr>
          <p:cNvSpPr/>
          <p:nvPr/>
        </p:nvSpPr>
        <p:spPr>
          <a:xfrm>
            <a:off x="-197224" y="-80681"/>
            <a:ext cx="12658165" cy="70462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572135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Prototype</a:t>
              </a:r>
              <a:endParaRPr lang="ko-KR" altLang="en-US" sz="3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4A38B0C8-B27D-43A5-8D72-B19D28E14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3BD14-42D7-4A5E-844E-0A7FCB37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6023"/>
            <a:ext cx="10515600" cy="4351339"/>
          </a:xfrm>
          <a:prstGeom prst="rect">
            <a:avLst/>
          </a:prstGeom>
        </p:spPr>
      </p:pic>
      <p:pic>
        <p:nvPicPr>
          <p:cNvPr id="7" name="내용 개체 틀 6" descr="오른쪽을 가리키는 검지">
            <a:extLst>
              <a:ext uri="{FF2B5EF4-FFF2-40B4-BE49-F238E27FC236}">
                <a16:creationId xmlns:a16="http://schemas.microsoft.com/office/drawing/2014/main" id="{C99F718F-6C53-4A63-803C-26E87FBBD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775192">
            <a:off x="3998257" y="5126034"/>
            <a:ext cx="914400" cy="914400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547D7B4-8BE7-41EA-83F6-F68191FE5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1858049"/>
            <a:ext cx="10515599" cy="43293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400C21-AF75-49F3-96FD-5EFC7A85E5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7" y="1836023"/>
            <a:ext cx="10515599" cy="43513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1E5ED0F-2916-43F9-A2B8-82B67CF43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2" y="1858049"/>
            <a:ext cx="10515599" cy="43293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1B25567-7E79-494D-8F1B-1BEA90003054}"/>
              </a:ext>
            </a:extLst>
          </p:cNvPr>
          <p:cNvSpPr txBox="1"/>
          <p:nvPr/>
        </p:nvSpPr>
        <p:spPr>
          <a:xfrm>
            <a:off x="757517" y="143093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환자 사연등록 게시판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5213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F70EC4-8743-4C24-95B9-4291E6EE3E4A}"/>
              </a:ext>
            </a:extLst>
          </p:cNvPr>
          <p:cNvSpPr/>
          <p:nvPr/>
        </p:nvSpPr>
        <p:spPr>
          <a:xfrm>
            <a:off x="-197224" y="-80681"/>
            <a:ext cx="12658165" cy="70462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572135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Prototype</a:t>
              </a:r>
              <a:endParaRPr lang="ko-KR" altLang="en-US" sz="3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4A38B0C8-B27D-43A5-8D72-B19D28E14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내용 개체 틀 6" descr="오른쪽을 가리키는 검지">
            <a:extLst>
              <a:ext uri="{FF2B5EF4-FFF2-40B4-BE49-F238E27FC236}">
                <a16:creationId xmlns:a16="http://schemas.microsoft.com/office/drawing/2014/main" id="{C99F718F-6C53-4A63-803C-26E87FBBD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775192">
            <a:off x="3998257" y="5126034"/>
            <a:ext cx="914400" cy="9144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108170-CD94-4736-A8C7-40C6304765E5}"/>
              </a:ext>
            </a:extLst>
          </p:cNvPr>
          <p:cNvSpPr txBox="1"/>
          <p:nvPr/>
        </p:nvSpPr>
        <p:spPr>
          <a:xfrm>
            <a:off x="664229" y="1299882"/>
            <a:ext cx="1025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Heart-Share</a:t>
            </a:r>
            <a:r>
              <a:rPr lang="ko-KR" altLang="en-US" dirty="0"/>
              <a:t>의 </a:t>
            </a:r>
            <a:r>
              <a:rPr lang="en-US" altLang="ko-KR" dirty="0"/>
              <a:t>Prototype</a:t>
            </a:r>
            <a:r>
              <a:rPr lang="ko-KR" altLang="en-US" dirty="0"/>
              <a:t>은 </a:t>
            </a:r>
            <a:r>
              <a:rPr lang="en-US" altLang="ko-KR" dirty="0"/>
              <a:t>WIX.com </a:t>
            </a:r>
            <a:r>
              <a:rPr lang="ko-KR" altLang="en-US" dirty="0"/>
              <a:t>사이트제작도구로 개발을 하였으며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GitHub</a:t>
            </a:r>
            <a:r>
              <a:rPr lang="ko-KR" altLang="en-US" dirty="0"/>
              <a:t>에 대략적인 설명과 </a:t>
            </a:r>
            <a:r>
              <a:rPr lang="en-US" altLang="ko-KR" dirty="0"/>
              <a:t>Code</a:t>
            </a:r>
            <a:r>
              <a:rPr lang="ko-KR" altLang="en-US" dirty="0"/>
              <a:t>를 오픈소스로 올려 개발할 계획입니다</a:t>
            </a:r>
            <a:r>
              <a:rPr lang="en-US" altLang="ko-KR" dirty="0"/>
              <a:t>.</a:t>
            </a:r>
            <a:r>
              <a:rPr lang="en-US" altLang="ko-KR" sz="1200" dirty="0"/>
              <a:t>(</a:t>
            </a:r>
            <a:r>
              <a:rPr lang="en-US" altLang="ko-KR" sz="1200" dirty="0">
                <a:hlinkClick r:id="rId4"/>
              </a:rPr>
              <a:t>GitHub - jhsh0324/-Heart-Share-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8DF23C-0B1B-4974-BDBB-621ACB694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31" y="1996926"/>
            <a:ext cx="10013577" cy="370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79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F70EC4-8743-4C24-95B9-4291E6EE3E4A}"/>
              </a:ext>
            </a:extLst>
          </p:cNvPr>
          <p:cNvSpPr/>
          <p:nvPr/>
        </p:nvSpPr>
        <p:spPr>
          <a:xfrm>
            <a:off x="-197224" y="-80681"/>
            <a:ext cx="12658165" cy="70462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572135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Market</a:t>
              </a:r>
              <a:r>
                <a:rPr lang="ko-KR" altLang="en-US" sz="3200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altLang="ko-KR" sz="3200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validation</a:t>
              </a:r>
              <a:endParaRPr lang="ko-KR" altLang="en-US" sz="3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5" name="Picture 1">
            <a:extLst>
              <a:ext uri="{FF2B5EF4-FFF2-40B4-BE49-F238E27FC236}">
                <a16:creationId xmlns:a16="http://schemas.microsoft.com/office/drawing/2014/main" id="{3D7D6EC2-AABC-4144-A510-0D8F7AECB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29" y="1153444"/>
            <a:ext cx="9327238" cy="293636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66497CF5-DCFA-4D1B-AB17-A585473C9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1187910"/>
            <a:ext cx="6763198" cy="489493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6E16C6EE-9EE5-4364-BA6D-048685B55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498" y="1027150"/>
            <a:ext cx="7073900" cy="524029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6001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F70EC4-8743-4C24-95B9-4291E6EE3E4A}"/>
              </a:ext>
            </a:extLst>
          </p:cNvPr>
          <p:cNvSpPr/>
          <p:nvPr/>
        </p:nvSpPr>
        <p:spPr>
          <a:xfrm>
            <a:off x="-197224" y="-80681"/>
            <a:ext cx="12658165" cy="70462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572135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Market</a:t>
              </a:r>
              <a:r>
                <a:rPr lang="ko-KR" altLang="en-US" sz="3200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altLang="ko-KR" sz="3200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validation</a:t>
              </a:r>
              <a:endParaRPr lang="ko-KR" altLang="en-US" sz="3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3FB3A54-15C9-4C99-AA94-D032F2F1D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1166812"/>
            <a:ext cx="10182225" cy="3133725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C8E733AA-B1A1-4121-8A25-F2E3BB681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700" y="4808149"/>
            <a:ext cx="6712031" cy="1278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3076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F70EC4-8743-4C24-95B9-4291E6EE3E4A}"/>
              </a:ext>
            </a:extLst>
          </p:cNvPr>
          <p:cNvSpPr/>
          <p:nvPr/>
        </p:nvSpPr>
        <p:spPr>
          <a:xfrm>
            <a:off x="-197224" y="-80681"/>
            <a:ext cx="12658165" cy="70462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572135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Business Model Canvas</a:t>
              </a:r>
              <a:endParaRPr lang="ko-KR" altLang="en-US" sz="3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32FA1D70-BE07-4DE1-8CBB-790772CB1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371" y="1542500"/>
            <a:ext cx="9555448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26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F70EC4-8743-4C24-95B9-4291E6EE3E4A}"/>
              </a:ext>
            </a:extLst>
          </p:cNvPr>
          <p:cNvSpPr/>
          <p:nvPr/>
        </p:nvSpPr>
        <p:spPr>
          <a:xfrm>
            <a:off x="-197224" y="-80681"/>
            <a:ext cx="12658165" cy="70462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74650" y="56289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572135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Market adoption</a:t>
              </a:r>
              <a:endParaRPr lang="ko-KR" altLang="en-US" sz="3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내용 개체 틀 2">
            <a:extLst>
              <a:ext uri="{FF2B5EF4-FFF2-40B4-BE49-F238E27FC236}">
                <a16:creationId xmlns:a16="http://schemas.microsoft.com/office/drawing/2014/main" id="{5D45AB0D-F6BB-49F6-A497-61C303761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106" y="1086113"/>
            <a:ext cx="4582438" cy="3100405"/>
          </a:xfrm>
          <a:ln w="38100">
            <a:solidFill>
              <a:srgbClr val="FFC000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Gift-Share</a:t>
            </a:r>
          </a:p>
          <a:p>
            <a:pPr marL="0" indent="0">
              <a:buNone/>
            </a:pP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▶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Heart-Share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진행하는 이벤트로 매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주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또는 매달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한번 공여자를 대상으로 선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ko-KR" altLang="en-US" sz="18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물증정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이벤트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▶작게는 커피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치킨 등 </a:t>
            </a:r>
            <a:r>
              <a:rPr lang="ko-KR" altLang="en-US" sz="18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기프티콘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부터 크게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는 무선 이어폰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태블릿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PC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▶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Heart-Share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부담하는 비용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또는 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기업의 후원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대중의 적극적인 기부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문화 형성 가능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A81F814-DACF-4248-8448-F1E3025440F7}"/>
              </a:ext>
            </a:extLst>
          </p:cNvPr>
          <p:cNvSpPr txBox="1">
            <a:spLocks/>
          </p:cNvSpPr>
          <p:nvPr/>
        </p:nvSpPr>
        <p:spPr>
          <a:xfrm>
            <a:off x="944106" y="4274759"/>
            <a:ext cx="4582438" cy="2092317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Partnerships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▶초기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사업 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위하여 대한적십자사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헌혈의 집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유명 대학병원 등과 연계하여  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Heart-Share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대중에게 알림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▶헌혈의 집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병원에 홍보 전단지 부착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안내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책자 제공 등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DEF135-6B48-4531-A2EA-D5A8A2FD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047" y="1099012"/>
            <a:ext cx="5721350" cy="30875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C85786-4FCC-4FAB-B706-38FBC3D09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047" y="4371342"/>
            <a:ext cx="2849459" cy="12047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4E784F-7FC3-4526-92B5-9A4259774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095" y="5170476"/>
            <a:ext cx="26955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98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F70EC4-8743-4C24-95B9-4291E6EE3E4A}"/>
              </a:ext>
            </a:extLst>
          </p:cNvPr>
          <p:cNvSpPr/>
          <p:nvPr/>
        </p:nvSpPr>
        <p:spPr>
          <a:xfrm>
            <a:off x="-197224" y="-80681"/>
            <a:ext cx="12658165" cy="70462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572135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Team</a:t>
              </a:r>
              <a:endParaRPr lang="ko-KR" altLang="en-US" sz="3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28F7FBE2-CFFD-4701-A254-2C418A6C8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81" y="1714195"/>
            <a:ext cx="2427365" cy="34677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758C2FA-ACB8-4951-84BA-F6F1496C2E0F}"/>
              </a:ext>
            </a:extLst>
          </p:cNvPr>
          <p:cNvSpPr txBox="1"/>
          <p:nvPr/>
        </p:nvSpPr>
        <p:spPr>
          <a:xfrm>
            <a:off x="696028" y="5226346"/>
            <a:ext cx="255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숭실대학교 산업정보시스템공학과 </a:t>
            </a:r>
            <a:endParaRPr lang="en-US" altLang="ko-KR" sz="1200" dirty="0"/>
          </a:p>
          <a:p>
            <a:r>
              <a:rPr lang="ko-KR" altLang="en-US" sz="1200" dirty="0"/>
              <a:t>소지 및 준비중인 자격증 </a:t>
            </a:r>
            <a:r>
              <a:rPr lang="en-US" altLang="ko-KR" sz="1200" dirty="0"/>
              <a:t>: </a:t>
            </a:r>
            <a:r>
              <a:rPr lang="ko-KR" altLang="en-US" sz="1200" dirty="0"/>
              <a:t>정보처리기사</a:t>
            </a:r>
            <a:r>
              <a:rPr lang="en-US" altLang="ko-KR" sz="1200" dirty="0"/>
              <a:t>,</a:t>
            </a:r>
            <a:r>
              <a:rPr lang="ko-KR" altLang="en-US" sz="1200" dirty="0"/>
              <a:t> 인간공학기사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AB39E22-A4BD-475B-99B8-A66F22BC0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97" y="1714195"/>
            <a:ext cx="2427365" cy="34677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0D5A0D2-AF7A-4AC2-A8E7-A180B635BD4B}"/>
              </a:ext>
            </a:extLst>
          </p:cNvPr>
          <p:cNvSpPr txBox="1"/>
          <p:nvPr/>
        </p:nvSpPr>
        <p:spPr>
          <a:xfrm>
            <a:off x="6241946" y="5226346"/>
            <a:ext cx="255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숭실대학교 산업정보시스템공학과 </a:t>
            </a:r>
            <a:endParaRPr lang="en-US" altLang="ko-KR" sz="1200" dirty="0"/>
          </a:p>
          <a:p>
            <a:r>
              <a:rPr lang="ko-KR" altLang="en-US" sz="1200" dirty="0"/>
              <a:t>소지 및 준비중인 자격증 </a:t>
            </a:r>
            <a:r>
              <a:rPr lang="en-US" altLang="ko-KR" sz="1200" dirty="0"/>
              <a:t>: </a:t>
            </a:r>
            <a:r>
              <a:rPr lang="ko-KR" altLang="en-US" sz="1200" dirty="0"/>
              <a:t>정보처리기사 </a:t>
            </a:r>
            <a:r>
              <a:rPr lang="en-US" altLang="ko-KR" sz="1200" dirty="0"/>
              <a:t>,</a:t>
            </a:r>
            <a:r>
              <a:rPr lang="ko-KR" altLang="en-US" sz="1200" dirty="0"/>
              <a:t>인간공학기사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0CB8F9-FDD3-413D-B1F2-EB2AAD7E5C2C}"/>
              </a:ext>
            </a:extLst>
          </p:cNvPr>
          <p:cNvSpPr txBox="1"/>
          <p:nvPr/>
        </p:nvSpPr>
        <p:spPr>
          <a:xfrm>
            <a:off x="8970843" y="5226345"/>
            <a:ext cx="2554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숭실대학교 국제법무학과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3D344C-2740-4744-94B3-5A8C1219F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843" y="1714194"/>
            <a:ext cx="2301314" cy="34677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0288CB1-D1D4-4E91-B032-311CB9D02DB3}"/>
              </a:ext>
            </a:extLst>
          </p:cNvPr>
          <p:cNvSpPr txBox="1"/>
          <p:nvPr/>
        </p:nvSpPr>
        <p:spPr>
          <a:xfrm>
            <a:off x="3342593" y="5232641"/>
            <a:ext cx="255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숭실대학교 산업정보시스템공학과 </a:t>
            </a:r>
            <a:endParaRPr lang="en-US" altLang="ko-KR" sz="1200" dirty="0"/>
          </a:p>
          <a:p>
            <a:r>
              <a:rPr lang="ko-KR" altLang="en-US" sz="1200" dirty="0"/>
              <a:t>소지 및 준비중인 자격증 </a:t>
            </a:r>
            <a:r>
              <a:rPr lang="en-US" altLang="ko-KR" sz="1200" dirty="0"/>
              <a:t>: </a:t>
            </a:r>
            <a:r>
              <a:rPr lang="ko-KR" altLang="en-US" sz="1200" dirty="0"/>
              <a:t>사회조사분석사</a:t>
            </a:r>
            <a:r>
              <a:rPr lang="en-US" altLang="ko-KR" sz="1200" dirty="0"/>
              <a:t>, MOS, ADSP</a:t>
            </a:r>
            <a:endParaRPr lang="ko-KR" altLang="en-US" sz="12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1C8DDBD-29B3-44F0-84F6-2CDBEB5B8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281" y="1714194"/>
            <a:ext cx="2554619" cy="346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94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235325" y="3050931"/>
            <a:ext cx="572135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Save Your Neighbor </a:t>
              </a:r>
              <a:r>
                <a:rPr lang="en-US" altLang="ko-KR" sz="3200" dirty="0">
                  <a:solidFill>
                    <a:prstClr val="white"/>
                  </a:solidFill>
                  <a:latin typeface="Arial Black" panose="020B0A04020102020204" pitchFamily="34" charset="0"/>
                  <a:cs typeface="Aharoni" panose="02010803020104030203" pitchFamily="2" charset="-79"/>
                </a:rPr>
                <a:t>!</a:t>
              </a:r>
              <a:endParaRPr lang="ko-KR" altLang="en-US" sz="3200" dirty="0">
                <a:solidFill>
                  <a:prstClr val="white"/>
                </a:solidFill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292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572135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Problem</a:t>
              </a:r>
              <a:endParaRPr lang="ko-KR" altLang="en-US" sz="3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내용 개체 틀 2">
            <a:extLst>
              <a:ext uri="{FF2B5EF4-FFF2-40B4-BE49-F238E27FC236}">
                <a16:creationId xmlns:a16="http://schemas.microsoft.com/office/drawing/2014/main" id="{5D45AB0D-F6BB-49F6-A497-61C303761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90688"/>
            <a:ext cx="5477435" cy="4351338"/>
          </a:xfrm>
        </p:spPr>
        <p:txBody>
          <a:bodyPr>
            <a:normAutofit lnSpcReduction="10000"/>
          </a:bodyPr>
          <a:lstStyle/>
          <a:p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헌혈은 수혈이 필요한 환자의 생명을 구하는 수단이고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pPr marL="0" indent="0">
              <a:buNone/>
            </a:pP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인공혈액이 개발되긴 하였지만 일반혈액에 비하여 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10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~50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 가량 더 비쌈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생명을 사고팔 수 없고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상업적 유통을 법으로 규제하고 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있기에 혈액이 필요한 응급환자의 경우 병원에서 구매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할 수 있는 방법이 있지만 경제적으로 힘든 사람들에겐 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기회를 잡기 조차 힘들다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800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그에 대한 나온 지정 헌혈 역시 단 한 팩을 원거리로 </a:t>
            </a:r>
            <a:endParaRPr lang="en-US" altLang="ko-KR" sz="1800" b="0" i="0" dirty="0"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운송하는 추가물류비용이 발생하고 거기에 부가적인 </a:t>
            </a:r>
            <a:endParaRPr lang="en-US" altLang="ko-KR" sz="1800" b="0" i="0" dirty="0"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비용이 발생합니다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E863C9-DC73-436A-A633-8F5B92A12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385" y="1509246"/>
            <a:ext cx="4262275" cy="45327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7D32F0-2039-4E9C-86E6-245A3228B5EE}"/>
              </a:ext>
            </a:extLst>
          </p:cNvPr>
          <p:cNvSpPr txBox="1"/>
          <p:nvPr/>
        </p:nvSpPr>
        <p:spPr>
          <a:xfrm>
            <a:off x="7575176" y="6042026"/>
            <a:ext cx="4141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https://www.hankyung.com/it/article/2018021445561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6780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F70EC4-8743-4C24-95B9-4291E6EE3E4A}"/>
              </a:ext>
            </a:extLst>
          </p:cNvPr>
          <p:cNvSpPr/>
          <p:nvPr/>
        </p:nvSpPr>
        <p:spPr>
          <a:xfrm>
            <a:off x="-197224" y="-80681"/>
            <a:ext cx="12658165" cy="70462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572135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Solution</a:t>
              </a:r>
              <a:endParaRPr lang="ko-KR" altLang="en-US" sz="3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25AB36-9469-4C3B-ADB8-48050E35C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61528"/>
          </a:xfrm>
        </p:spPr>
        <p:txBody>
          <a:bodyPr/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‘Heart-Share’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라는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O2O platform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통하여 헌혈증이 필요한 환자 지원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SNS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더 이상 헌혈증을 구하기 위하여 글을 올리지 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않고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Heart-Share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헌혈증을 쉽게 구할 수 있다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E72AAF6-92D2-4FA0-9FF1-C70306EAB3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642" y="4538946"/>
            <a:ext cx="1586600" cy="1586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F699DA-A83E-4DD1-A2D9-A39F981136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235" y="4230914"/>
            <a:ext cx="1537443" cy="15374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F32DA91-723C-4282-A094-A5E148C4BF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984" y="4685779"/>
            <a:ext cx="1586600" cy="15866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B270154-E78B-42C2-B000-43478DD7D8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90" y="4591091"/>
            <a:ext cx="1586601" cy="15866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89E7D2-3E55-45C6-945B-591F48D2C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3365" y="2381494"/>
            <a:ext cx="3129522" cy="220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34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F70EC4-8743-4C24-95B9-4291E6EE3E4A}"/>
              </a:ext>
            </a:extLst>
          </p:cNvPr>
          <p:cNvSpPr/>
          <p:nvPr/>
        </p:nvSpPr>
        <p:spPr>
          <a:xfrm>
            <a:off x="-197224" y="-80681"/>
            <a:ext cx="12658165" cy="70462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572135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Two sentence pitch</a:t>
              </a:r>
              <a:endParaRPr lang="ko-KR" altLang="en-US" sz="3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내용 개체 틀 2">
            <a:extLst>
              <a:ext uri="{FF2B5EF4-FFF2-40B4-BE49-F238E27FC236}">
                <a16:creationId xmlns:a16="http://schemas.microsoft.com/office/drawing/2014/main" id="{5D45AB0D-F6BB-49F6-A497-61C303761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012" y="2339790"/>
            <a:ext cx="10515600" cy="252804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b="1" dirty="0">
                <a:ea typeface="나눔스퀘어라운드 ExtraBold" panose="020B0600000101010101" pitchFamily="50" charset="-127"/>
              </a:rPr>
              <a:t>Heart-Share</a:t>
            </a:r>
            <a:r>
              <a:rPr lang="ko-KR" altLang="en-US" b="1" dirty="0">
                <a:ea typeface="나눔스퀘어라운드 ExtraBold" panose="020B0600000101010101" pitchFamily="50" charset="-127"/>
              </a:rPr>
              <a:t>는 수혈을 필요로 하는 여러 환자들에게 헌혈증을 효과적으로 기증받을 수 있게 도와주는 </a:t>
            </a:r>
            <a:r>
              <a:rPr lang="en-US" altLang="ko-KR" b="1" dirty="0">
                <a:ea typeface="나눔스퀘어라운드 ExtraBold" panose="020B0600000101010101" pitchFamily="50" charset="-127"/>
              </a:rPr>
              <a:t>online to offline </a:t>
            </a:r>
            <a:r>
              <a:rPr lang="ko-KR" altLang="en-US" b="1" dirty="0">
                <a:ea typeface="나눔스퀘어라운드 ExtraBold" panose="020B0600000101010101" pitchFamily="50" charset="-127"/>
              </a:rPr>
              <a:t>서비스 플랫폼이다</a:t>
            </a:r>
            <a:r>
              <a:rPr lang="en-US" altLang="ko-KR" b="1" dirty="0">
                <a:ea typeface="나눔스퀘어라운드 ExtraBold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b="1" dirty="0">
                <a:ea typeface="나눔스퀘어라운드 ExtraBold" panose="020B0600000101010101" pitchFamily="50" charset="-127"/>
              </a:rPr>
              <a:t>SNS</a:t>
            </a:r>
            <a:r>
              <a:rPr lang="ko-KR" altLang="en-US" b="1" dirty="0">
                <a:ea typeface="나눔스퀘어라운드 ExtraBold" panose="020B0600000101010101" pitchFamily="50" charset="-127"/>
              </a:rPr>
              <a:t>에 헌혈증을 구하기 위해 글을 쓰는 것이나</a:t>
            </a:r>
            <a:r>
              <a:rPr lang="en-US" altLang="ko-KR" b="1" dirty="0">
                <a:ea typeface="나눔스퀘어라운드 ExtraBold" panose="020B0600000101010101" pitchFamily="50" charset="-127"/>
              </a:rPr>
              <a:t>, </a:t>
            </a:r>
            <a:r>
              <a:rPr lang="ko-KR" altLang="en-US" b="1" dirty="0">
                <a:ea typeface="나눔스퀘어라운드 ExtraBold" panose="020B0600000101010101" pitchFamily="50" charset="-127"/>
              </a:rPr>
              <a:t>대한적십자사에 문의하는 것 등 기존 다른 방법에 비하여 비교적 수월하게 헌혈증을 기부 받을 수 있으며</a:t>
            </a:r>
            <a:r>
              <a:rPr lang="en-US" altLang="ko-KR" b="1" dirty="0">
                <a:ea typeface="나눔스퀘어라운드 ExtraBold" panose="020B0600000101010101" pitchFamily="50" charset="-127"/>
              </a:rPr>
              <a:t>, </a:t>
            </a:r>
            <a:r>
              <a:rPr lang="ko-KR" altLang="en-US" b="1" dirty="0">
                <a:ea typeface="나눔스퀘어라운드 ExtraBold" panose="020B0600000101010101" pitchFamily="50" charset="-127"/>
              </a:rPr>
              <a:t>헌혈증을 기부하고자 하는 사람들 또한 더 쉽고 보람차게 기부가 가능하다</a:t>
            </a:r>
            <a:r>
              <a:rPr lang="en-US" altLang="ko-KR" b="1" dirty="0">
                <a:ea typeface="나눔스퀘어라운드 ExtraBold" panose="020B0600000101010101" pitchFamily="50" charset="-127"/>
              </a:rPr>
              <a:t>. 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4D10872-5700-4314-B38A-FFA1C76FB36A}"/>
              </a:ext>
            </a:extLst>
          </p:cNvPr>
          <p:cNvSpPr/>
          <p:nvPr/>
        </p:nvSpPr>
        <p:spPr>
          <a:xfrm>
            <a:off x="851647" y="1810872"/>
            <a:ext cx="10676965" cy="3406588"/>
          </a:xfrm>
          <a:prstGeom prst="roundRect">
            <a:avLst/>
          </a:prstGeom>
          <a:noFill/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910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F70EC4-8743-4C24-95B9-4291E6EE3E4A}"/>
              </a:ext>
            </a:extLst>
          </p:cNvPr>
          <p:cNvSpPr/>
          <p:nvPr/>
        </p:nvSpPr>
        <p:spPr>
          <a:xfrm>
            <a:off x="-197224" y="-80681"/>
            <a:ext cx="12658165" cy="70462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72244" y="590551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572135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Product</a:t>
              </a:r>
              <a:endParaRPr lang="ko-KR" altLang="en-US" sz="3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내용 개체 틀 2">
            <a:extLst>
              <a:ext uri="{FF2B5EF4-FFF2-40B4-BE49-F238E27FC236}">
                <a16:creationId xmlns:a16="http://schemas.microsoft.com/office/drawing/2014/main" id="{5D45AB0D-F6BB-49F6-A497-61C303761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90688"/>
            <a:ext cx="10515600" cy="4351338"/>
          </a:xfrm>
        </p:spPr>
        <p:txBody>
          <a:bodyPr/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헌혈증을 기부하고 받는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O2O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플랫폼으로</a:t>
            </a:r>
            <a:r>
              <a:rPr lang="en-US" altLang="ko-KR" sz="1800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혈액이 급하게 필요한 수혈자들과 헌혈증을 기부하려는 기증자들을  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연결시켜 기증자들의 목적성 있는 기증과 수여자들의 효과적인 수여를 도와주어 기증자들이 사회에 선한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영향력을 전파할 수 있도록 하는 서비스</a:t>
            </a:r>
          </a:p>
          <a:p>
            <a:pPr marL="0" indent="0">
              <a:buNone/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CA5BE79-961C-418D-A555-B73A4EA23F6E}"/>
              </a:ext>
            </a:extLst>
          </p:cNvPr>
          <p:cNvGrpSpPr/>
          <p:nvPr/>
        </p:nvGrpSpPr>
        <p:grpSpPr>
          <a:xfrm>
            <a:off x="1693329" y="3244333"/>
            <a:ext cx="8531094" cy="3072728"/>
            <a:chOff x="1589645" y="1446630"/>
            <a:chExt cx="8939914" cy="398466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D3E4094-5FB6-4AB0-A4CB-7CF1E734D07B}"/>
                </a:ext>
              </a:extLst>
            </p:cNvPr>
            <p:cNvSpPr/>
            <p:nvPr/>
          </p:nvSpPr>
          <p:spPr>
            <a:xfrm>
              <a:off x="4393264" y="1976918"/>
              <a:ext cx="3271233" cy="255165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AC9DE50-17DF-4DD5-A3EE-03FA60F2099C}"/>
                </a:ext>
              </a:extLst>
            </p:cNvPr>
            <p:cNvGrpSpPr/>
            <p:nvPr/>
          </p:nvGrpSpPr>
          <p:grpSpPr>
            <a:xfrm>
              <a:off x="1813853" y="1446630"/>
              <a:ext cx="1543151" cy="1607042"/>
              <a:chOff x="2132327" y="1677462"/>
              <a:chExt cx="1467183" cy="115785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FCAD1C5-A17E-46F1-9AFA-3A65A3F8A8E0}"/>
                  </a:ext>
                </a:extLst>
              </p:cNvPr>
              <p:cNvSpPr/>
              <p:nvPr/>
            </p:nvSpPr>
            <p:spPr>
              <a:xfrm>
                <a:off x="2132327" y="2029331"/>
                <a:ext cx="1443316" cy="80598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D5DFFF-CCEC-4594-90BA-0B36E5C1BE89}"/>
                  </a:ext>
                </a:extLst>
              </p:cNvPr>
              <p:cNvSpPr txBox="1"/>
              <p:nvPr/>
            </p:nvSpPr>
            <p:spPr>
              <a:xfrm>
                <a:off x="2156194" y="1677462"/>
                <a:ext cx="1443316" cy="345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Malgun Gothic Semilight" panose="020B0502040204020203" pitchFamily="50" charset="-127"/>
                  </a:rPr>
                  <a:t>     </a:t>
                </a:r>
                <a:r>
                  <a:rPr lang="ko-KR" altLang="en-US" dirty="0" err="1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Malgun Gothic Semilight" panose="020B0502040204020203" pitchFamily="50" charset="-127"/>
                  </a:rPr>
                  <a:t>수혈자</a:t>
                </a:r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 Semilight" panose="020B0502040204020203" pitchFamily="50" charset="-127"/>
                </a:endParaRPr>
              </a:p>
            </p:txBody>
          </p:sp>
        </p:grp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043B55C1-5F2F-444E-85A4-B409A30C7E63}"/>
                </a:ext>
              </a:extLst>
            </p:cNvPr>
            <p:cNvSpPr/>
            <p:nvPr/>
          </p:nvSpPr>
          <p:spPr>
            <a:xfrm>
              <a:off x="3384943" y="2339497"/>
              <a:ext cx="952907" cy="584002"/>
            </a:xfrm>
            <a:prstGeom prst="right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B9E0F17-1FD3-45B2-AD5F-1C7E1B418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309" y="3654670"/>
              <a:ext cx="1131279" cy="101517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13122FC-A2E9-46DA-A91B-F0C9A071B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5900" y="1919045"/>
              <a:ext cx="1148937" cy="1148936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EB3EC94-F09F-4394-A3BB-95878427D58C}"/>
                </a:ext>
              </a:extLst>
            </p:cNvPr>
            <p:cNvGrpSpPr/>
            <p:nvPr/>
          </p:nvGrpSpPr>
          <p:grpSpPr>
            <a:xfrm>
              <a:off x="1817925" y="3586301"/>
              <a:ext cx="1524657" cy="1561375"/>
              <a:chOff x="2136198" y="2210684"/>
              <a:chExt cx="1449599" cy="1190215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8349370-F493-4A18-8E2C-989AF7BB7B20}"/>
                  </a:ext>
                </a:extLst>
              </p:cNvPr>
              <p:cNvSpPr/>
              <p:nvPr/>
            </p:nvSpPr>
            <p:spPr>
              <a:xfrm>
                <a:off x="2142481" y="2210684"/>
                <a:ext cx="1443316" cy="80598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6D8D7B8-41D7-4E4C-A7ED-5B4A05FC5A4D}"/>
                  </a:ext>
                </a:extLst>
              </p:cNvPr>
              <p:cNvSpPr txBox="1"/>
              <p:nvPr/>
            </p:nvSpPr>
            <p:spPr>
              <a:xfrm>
                <a:off x="2136198" y="3035807"/>
                <a:ext cx="1443316" cy="365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Malgun Gothic Semilight" panose="020B0502040204020203" pitchFamily="50" charset="-127"/>
                  </a:rPr>
                  <a:t>대형 병원</a:t>
                </a:r>
              </a:p>
            </p:txBody>
          </p:sp>
        </p:grp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FE866BBB-B49F-4FF9-B1D5-2D8DF53E9218}"/>
                </a:ext>
              </a:extLst>
            </p:cNvPr>
            <p:cNvSpPr/>
            <p:nvPr/>
          </p:nvSpPr>
          <p:spPr>
            <a:xfrm rot="10800000">
              <a:off x="3357005" y="3778447"/>
              <a:ext cx="952907" cy="584002"/>
            </a:xfrm>
            <a:prstGeom prst="right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403008-4842-45FE-B65C-3A422A67873B}"/>
                </a:ext>
              </a:extLst>
            </p:cNvPr>
            <p:cNvSpPr txBox="1"/>
            <p:nvPr/>
          </p:nvSpPr>
          <p:spPr>
            <a:xfrm>
              <a:off x="5194304" y="4593142"/>
              <a:ext cx="1586195" cy="838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 Semilight" panose="020B0502040204020203" pitchFamily="50" charset="-127"/>
                </a:rPr>
                <a:t>Heart-Share</a:t>
              </a:r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 Semilight" panose="020B0502040204020203" pitchFamily="50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0D26149-DAFC-4FF6-AFD2-E3D06E6CB967}"/>
                </a:ext>
              </a:extLst>
            </p:cNvPr>
            <p:cNvGrpSpPr/>
            <p:nvPr/>
          </p:nvGrpSpPr>
          <p:grpSpPr>
            <a:xfrm>
              <a:off x="8774092" y="1995091"/>
              <a:ext cx="1755467" cy="3076761"/>
              <a:chOff x="7975085" y="2156878"/>
              <a:chExt cx="1669046" cy="2909455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B0DA1ACC-30EE-40A1-B5DD-C98E3BE2363A}"/>
                  </a:ext>
                </a:extLst>
              </p:cNvPr>
              <p:cNvGrpSpPr/>
              <p:nvPr/>
            </p:nvGrpSpPr>
            <p:grpSpPr>
              <a:xfrm>
                <a:off x="7975085" y="2156878"/>
                <a:ext cx="1527513" cy="2443845"/>
                <a:chOff x="7975085" y="2156878"/>
                <a:chExt cx="1527513" cy="2443845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856D49A1-3B5C-4896-B548-7C9831CECBEB}"/>
                    </a:ext>
                  </a:extLst>
                </p:cNvPr>
                <p:cNvSpPr/>
                <p:nvPr/>
              </p:nvSpPr>
              <p:spPr>
                <a:xfrm>
                  <a:off x="7975085" y="2156878"/>
                  <a:ext cx="1508108" cy="244384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27B3E125-65F6-4313-981F-B5B49B555A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94490" y="2572681"/>
                  <a:ext cx="1508108" cy="1508108"/>
                </a:xfrm>
                <a:prstGeom prst="rect">
                  <a:avLst/>
                </a:prstGeom>
              </p:spPr>
            </p:pic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179AF96-400E-49C8-A360-D4670C64EC62}"/>
                  </a:ext>
                </a:extLst>
              </p:cNvPr>
              <p:cNvSpPr txBox="1"/>
              <p:nvPr/>
            </p:nvSpPr>
            <p:spPr>
              <a:xfrm>
                <a:off x="8136023" y="4651175"/>
                <a:ext cx="1508108" cy="415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 err="1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Malgun Gothic Semilight" panose="020B0502040204020203" pitchFamily="50" charset="-127"/>
                  </a:rPr>
                  <a:t>헌혈증</a:t>
                </a:r>
                <a:r>
                  <a:rPr lang="ko-KR" altLang="en-US" sz="1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Malgun Gothic Semilight" panose="020B0502040204020203" pitchFamily="50" charset="-127"/>
                  </a:rPr>
                  <a:t> 증여자</a:t>
                </a:r>
              </a:p>
            </p:txBody>
          </p:sp>
        </p:grp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003C0373-702F-4D84-AD19-D89497685D40}"/>
                </a:ext>
              </a:extLst>
            </p:cNvPr>
            <p:cNvSpPr/>
            <p:nvPr/>
          </p:nvSpPr>
          <p:spPr>
            <a:xfrm rot="10800000">
              <a:off x="7733826" y="2995278"/>
              <a:ext cx="952907" cy="584002"/>
            </a:xfrm>
            <a:prstGeom prst="right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C81656F-D893-4831-935C-C6C6FE228E56}"/>
                </a:ext>
              </a:extLst>
            </p:cNvPr>
            <p:cNvSpPr txBox="1"/>
            <p:nvPr/>
          </p:nvSpPr>
          <p:spPr>
            <a:xfrm>
              <a:off x="7809363" y="3561153"/>
              <a:ext cx="853901" cy="758326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 Semilight" panose="020B0502040204020203" pitchFamily="50" charset="-127"/>
                </a:rPr>
                <a:t>헌혈증</a:t>
              </a:r>
              <a:r>
                <a:rPr lang="ko-KR" altLang="en-US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 Semilight" panose="020B0502040204020203" pitchFamily="50" charset="-127"/>
                </a:rPr>
                <a:t> 기증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830DB5-18B4-4554-BF2D-50A2C0CBACEE}"/>
                </a:ext>
              </a:extLst>
            </p:cNvPr>
            <p:cNvSpPr txBox="1"/>
            <p:nvPr/>
          </p:nvSpPr>
          <p:spPr>
            <a:xfrm>
              <a:off x="3501635" y="1803910"/>
              <a:ext cx="757254" cy="67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 Semilight" panose="020B0502040204020203" pitchFamily="50" charset="-127"/>
                </a:rPr>
                <a:t>수혈자</a:t>
              </a:r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 Semilight" panose="020B0502040204020203" pitchFamily="50" charset="-127"/>
                </a:rPr>
                <a:t> 등록</a:t>
              </a:r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1C643D7E-8335-485D-B70A-BB70BED8AA03}"/>
                </a:ext>
              </a:extLst>
            </p:cNvPr>
            <p:cNvSpPr/>
            <p:nvPr/>
          </p:nvSpPr>
          <p:spPr>
            <a:xfrm rot="16200000">
              <a:off x="2398839" y="3061709"/>
              <a:ext cx="340963" cy="550072"/>
            </a:xfrm>
            <a:prstGeom prst="right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3FDADF-0BB1-40D8-B691-5ED683DCF522}"/>
                </a:ext>
              </a:extLst>
            </p:cNvPr>
            <p:cNvSpPr txBox="1"/>
            <p:nvPr/>
          </p:nvSpPr>
          <p:spPr>
            <a:xfrm>
              <a:off x="3489003" y="3297057"/>
              <a:ext cx="986660" cy="678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 Semilight" panose="020B0502040204020203" pitchFamily="50" charset="-127"/>
                </a:rPr>
                <a:t>헌혈증</a:t>
              </a:r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 Semilight" panose="020B0502040204020203" pitchFamily="50" charset="-127"/>
                </a:rPr>
                <a:t> </a:t>
              </a:r>
              <a:endPara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 Semilight" panose="020B0502040204020203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 Semilight" panose="020B0502040204020203" pitchFamily="50" charset="-127"/>
                </a:rPr>
                <a:t>지정기증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E17146-55A4-47D0-8EF7-C046FE4908C5}"/>
                </a:ext>
              </a:extLst>
            </p:cNvPr>
            <p:cNvSpPr txBox="1"/>
            <p:nvPr/>
          </p:nvSpPr>
          <p:spPr>
            <a:xfrm>
              <a:off x="1589645" y="3158820"/>
              <a:ext cx="798342" cy="339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 Semilight" panose="020B0502040204020203" pitchFamily="50" charset="-127"/>
                </a:rPr>
                <a:t>혈액공급</a:t>
              </a: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E64F6A6C-6049-4918-A7F2-45305CB35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5080" y="2194869"/>
              <a:ext cx="2079643" cy="2079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199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F70EC4-8743-4C24-95B9-4291E6EE3E4A}"/>
              </a:ext>
            </a:extLst>
          </p:cNvPr>
          <p:cNvSpPr/>
          <p:nvPr/>
        </p:nvSpPr>
        <p:spPr>
          <a:xfrm>
            <a:off x="-197224" y="-80681"/>
            <a:ext cx="12658165" cy="70462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572135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Product</a:t>
              </a:r>
              <a:endParaRPr lang="ko-KR" altLang="en-US" sz="3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내용 개체 틀 2">
            <a:extLst>
              <a:ext uri="{FF2B5EF4-FFF2-40B4-BE49-F238E27FC236}">
                <a16:creationId xmlns:a16="http://schemas.microsoft.com/office/drawing/2014/main" id="{5D45AB0D-F6BB-49F6-A497-61C303761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62408"/>
            <a:ext cx="10515600" cy="4091548"/>
          </a:xfrm>
        </p:spPr>
        <p:txBody>
          <a:bodyPr>
            <a:normAutofit fontScale="55000" lnSpcReduction="20000"/>
          </a:bodyPr>
          <a:lstStyle/>
          <a:p>
            <a:pPr marL="0" indent="0" fontAlgn="base" latinLnBrk="0">
              <a:buNone/>
            </a:pPr>
            <a:r>
              <a:rPr lang="en-US" altLang="ko-KR" dirty="0"/>
              <a:t>1) </a:t>
            </a:r>
            <a:r>
              <a:rPr lang="ko-KR" altLang="en-US" dirty="0"/>
              <a:t>수혜자</a:t>
            </a:r>
            <a:r>
              <a:rPr lang="en-US" altLang="ko-KR" dirty="0"/>
              <a:t>/</a:t>
            </a:r>
            <a:r>
              <a:rPr lang="ko-KR" altLang="en-US" dirty="0"/>
              <a:t>공여자 신청</a:t>
            </a:r>
          </a:p>
          <a:p>
            <a:pPr marL="0" indent="0" fontAlgn="base" latinLnBrk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우선 수혜자와 공여자의 정보</a:t>
            </a:r>
            <a:r>
              <a:rPr lang="en-US" altLang="ko-KR" dirty="0"/>
              <a:t>(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휴대전화번호</a:t>
            </a:r>
            <a:r>
              <a:rPr lang="en-US" altLang="ko-KR" dirty="0"/>
              <a:t>, </a:t>
            </a:r>
            <a:r>
              <a:rPr lang="ko-KR" altLang="en-US" dirty="0"/>
              <a:t>주소 등</a:t>
            </a:r>
            <a:r>
              <a:rPr lang="en-US" altLang="ko-KR" dirty="0"/>
              <a:t>)</a:t>
            </a:r>
            <a:r>
              <a:rPr lang="ko-KR" altLang="en-US" dirty="0"/>
              <a:t>를 등록한다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 latinLnBrk="0">
              <a:buNone/>
            </a:pPr>
            <a:r>
              <a:rPr lang="en-US" altLang="ko-KR" dirty="0"/>
              <a:t>2) </a:t>
            </a:r>
            <a:r>
              <a:rPr lang="ko-KR" altLang="en-US" dirty="0"/>
              <a:t>수혜자 사연 등록 </a:t>
            </a:r>
          </a:p>
          <a:p>
            <a:pPr marL="0" indent="0" fontAlgn="base" latinLnBrk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환자의 실제 </a:t>
            </a:r>
            <a:r>
              <a:rPr lang="ko-KR" altLang="en-US" dirty="0" err="1"/>
              <a:t>헌혈증</a:t>
            </a:r>
            <a:r>
              <a:rPr lang="ko-KR" altLang="en-US" dirty="0"/>
              <a:t> 필요여부는 개인정보동의를 받아 </a:t>
            </a:r>
            <a:r>
              <a:rPr lang="en-US" altLang="ko-KR" dirty="0"/>
              <a:t>Heart-Share </a:t>
            </a:r>
            <a:r>
              <a:rPr lang="ko-KR" altLang="en-US" dirty="0"/>
              <a:t>팀에서 검증을 한다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indent="0" fontAlgn="base" latinLnBrk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수혜자는 자신의 신원정보를 제외한 성별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사연 등의 최소한의 정보만 등록한다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 latinLnBrk="0">
              <a:buNone/>
            </a:pPr>
            <a:r>
              <a:rPr lang="en-US" altLang="ko-KR" dirty="0"/>
              <a:t>3) </a:t>
            </a:r>
            <a:r>
              <a:rPr lang="ko-KR" altLang="en-US" dirty="0"/>
              <a:t>공여자의 수혜자별 선택기증</a:t>
            </a:r>
          </a:p>
          <a:p>
            <a:pPr marL="0" indent="0" fontAlgn="base" latinLnBrk="0">
              <a:buNone/>
            </a:pPr>
            <a:r>
              <a:rPr lang="en-US" altLang="ko-KR" dirty="0"/>
              <a:t>    - </a:t>
            </a:r>
            <a:r>
              <a:rPr lang="ko-KR" altLang="en-US" dirty="0" err="1"/>
              <a:t>헌혈증</a:t>
            </a:r>
            <a:r>
              <a:rPr lang="ko-KR" altLang="en-US" dirty="0"/>
              <a:t> 공여자들은 수혜자의 사연 및 상황을 보며 자신의 헌혈증을 희망자에게 선택적으로 증여한다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 latinLnBrk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뒷거래 방지를 위하여 공여자와 수혜자간 자세한 신원은 제공하지 않고</a:t>
            </a:r>
            <a:r>
              <a:rPr lang="en-US" altLang="ko-KR" dirty="0"/>
              <a:t>, </a:t>
            </a:r>
            <a:r>
              <a:rPr lang="ko-KR" altLang="en-US" dirty="0"/>
              <a:t>필요한 부분은 중간에 익명화를 거쳐서 </a:t>
            </a:r>
            <a:endParaRPr lang="en-US" altLang="ko-KR" dirty="0"/>
          </a:p>
          <a:p>
            <a:pPr marL="0" indent="0" fontAlgn="base" latinLnBrk="0">
              <a:buNone/>
            </a:pPr>
            <a:r>
              <a:rPr lang="en-US" altLang="ko-KR" dirty="0"/>
              <a:t>      </a:t>
            </a:r>
            <a:r>
              <a:rPr lang="ko-KR" altLang="en-US" dirty="0"/>
              <a:t>전달하도록 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 latinLnBrk="0">
              <a:buNone/>
            </a:pPr>
            <a:r>
              <a:rPr lang="en-US" altLang="ko-KR" dirty="0"/>
              <a:t>4) </a:t>
            </a:r>
            <a:r>
              <a:rPr lang="ko-KR" altLang="en-US" dirty="0"/>
              <a:t>수혜자에 대한 선택적 기부 등 후속 지원</a:t>
            </a:r>
          </a:p>
          <a:p>
            <a:pPr marL="0" indent="0" fontAlgn="base" latinLnBrk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회복 이후 수혜자의 상황 등을 소개하고 그 이후 선택적 기부를 통해 후속 지원받을 수 있도록 한다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indent="0" fontAlgn="base" latinLnBrk="0">
              <a:buNone/>
            </a:pPr>
            <a:r>
              <a:rPr lang="en-US" altLang="ko-KR" dirty="0"/>
              <a:t>5) </a:t>
            </a:r>
            <a:r>
              <a:rPr lang="ko-KR" altLang="en-US" dirty="0"/>
              <a:t>공여자들의 </a:t>
            </a:r>
            <a:r>
              <a:rPr lang="ko-KR" altLang="en-US" dirty="0" err="1"/>
              <a:t>헌혈증</a:t>
            </a:r>
            <a:r>
              <a:rPr lang="ko-KR" altLang="en-US" dirty="0"/>
              <a:t> 기증 독려를 위하여 추첨을 통한 상품 증정</a:t>
            </a:r>
          </a:p>
          <a:p>
            <a:pPr marL="0" indent="0" fontAlgn="base" latinLnBrk="0">
              <a:buNone/>
            </a:pPr>
            <a:r>
              <a:rPr lang="en-US" altLang="ko-KR" dirty="0"/>
              <a:t>6) Heart-Share </a:t>
            </a:r>
            <a:r>
              <a:rPr lang="ko-KR" altLang="en-US" dirty="0"/>
              <a:t>프로젝트의 가능성 판단을 위해</a:t>
            </a:r>
            <a:r>
              <a:rPr lang="en-US" altLang="ko-KR" dirty="0"/>
              <a:t>, </a:t>
            </a:r>
            <a:r>
              <a:rPr lang="ko-KR" altLang="en-US" dirty="0"/>
              <a:t>초기 사업 구역을 서울 내 대학병원으로 제한</a:t>
            </a:r>
          </a:p>
          <a:p>
            <a:pPr marL="0" indent="0" fontAlgn="base" latinLnBrk="0">
              <a:buNone/>
            </a:pPr>
            <a:r>
              <a:rPr lang="en-US" altLang="ko-KR" dirty="0"/>
              <a:t>7) </a:t>
            </a:r>
            <a:r>
              <a:rPr lang="ko-KR" altLang="en-US" dirty="0"/>
              <a:t>공여자의 </a:t>
            </a:r>
            <a:r>
              <a:rPr lang="ko-KR" altLang="en-US" dirty="0" err="1"/>
              <a:t>헌혈증</a:t>
            </a:r>
            <a:r>
              <a:rPr lang="ko-KR" altLang="en-US" dirty="0"/>
              <a:t> 전달방법으로는 공여자의 헌혈증을 일괄 수거하여 지정된 환자들에게 </a:t>
            </a:r>
            <a:r>
              <a:rPr lang="en-US" altLang="ko-KR" dirty="0"/>
              <a:t>Heart-Share </a:t>
            </a:r>
            <a:r>
              <a:rPr lang="ko-KR" altLang="en-US" dirty="0"/>
              <a:t>팀이 전달</a:t>
            </a:r>
          </a:p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9E601D-71D2-493A-8018-6777040100D5}"/>
              </a:ext>
            </a:extLst>
          </p:cNvPr>
          <p:cNvSpPr txBox="1"/>
          <p:nvPr/>
        </p:nvSpPr>
        <p:spPr>
          <a:xfrm>
            <a:off x="1004047" y="1004047"/>
            <a:ext cx="509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Heart-Share</a:t>
            </a:r>
            <a:r>
              <a:rPr lang="ko-KR" altLang="en-US" dirty="0"/>
              <a:t> 플랫폼 </a:t>
            </a:r>
            <a:r>
              <a:rPr lang="en-US" altLang="ko-KR" dirty="0"/>
              <a:t>Architecture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8910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F70EC4-8743-4C24-95B9-4291E6EE3E4A}"/>
              </a:ext>
            </a:extLst>
          </p:cNvPr>
          <p:cNvSpPr/>
          <p:nvPr/>
        </p:nvSpPr>
        <p:spPr>
          <a:xfrm>
            <a:off x="-197224" y="-80681"/>
            <a:ext cx="12658165" cy="70462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572135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Prototype</a:t>
              </a:r>
              <a:endParaRPr lang="ko-KR" altLang="en-US" sz="3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787404-F369-4F21-A89E-292E5E577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A38B0C8-B27D-43A5-8D72-B19D28E14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62484672">
            <a:extLst>
              <a:ext uri="{FF2B5EF4-FFF2-40B4-BE49-F238E27FC236}">
                <a16:creationId xmlns:a16="http://schemas.microsoft.com/office/drawing/2014/main" id="{AE7C7A7F-5C10-4A83-90AB-491B522D6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25625"/>
            <a:ext cx="10515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6B85A0-1893-4E14-8DB6-3BD5AFF0DAA9}"/>
              </a:ext>
            </a:extLst>
          </p:cNvPr>
          <p:cNvSpPr txBox="1"/>
          <p:nvPr/>
        </p:nvSpPr>
        <p:spPr>
          <a:xfrm>
            <a:off x="757517" y="143093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sz="1200" dirty="0"/>
              <a:t>(</a:t>
            </a:r>
            <a:r>
              <a:rPr lang="en-US" altLang="ko-KR" sz="1200" dirty="0">
                <a:hlinkClick r:id="rId3"/>
              </a:rPr>
              <a:t>Home (wixsite.com)</a:t>
            </a:r>
            <a:r>
              <a:rPr lang="en-US" altLang="ko-KR" sz="120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2490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F70EC4-8743-4C24-95B9-4291E6EE3E4A}"/>
              </a:ext>
            </a:extLst>
          </p:cNvPr>
          <p:cNvSpPr/>
          <p:nvPr/>
        </p:nvSpPr>
        <p:spPr>
          <a:xfrm>
            <a:off x="-197224" y="-80681"/>
            <a:ext cx="12658165" cy="70462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4650" y="0"/>
            <a:ext cx="5721350" cy="756138"/>
            <a:chOff x="374650" y="0"/>
            <a:chExt cx="11442700" cy="756138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Prototype</a:t>
              </a:r>
              <a:endParaRPr lang="ko-KR" altLang="en-US" sz="3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4A38B0C8-B27D-43A5-8D72-B19D28E14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3BD14-42D7-4A5E-844E-0A7FCB37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6023"/>
            <a:ext cx="10515600" cy="4351339"/>
          </a:xfrm>
          <a:prstGeom prst="rect">
            <a:avLst/>
          </a:prstGeom>
        </p:spPr>
      </p:pic>
      <p:pic>
        <p:nvPicPr>
          <p:cNvPr id="7" name="내용 개체 틀 6" descr="오른쪽을 가리키는 검지">
            <a:extLst>
              <a:ext uri="{FF2B5EF4-FFF2-40B4-BE49-F238E27FC236}">
                <a16:creationId xmlns:a16="http://schemas.microsoft.com/office/drawing/2014/main" id="{C99F718F-6C53-4A63-803C-26E87FBBD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775192">
            <a:off x="3998257" y="5126034"/>
            <a:ext cx="914400" cy="91440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90265C-4BB7-4413-AC3B-B67A5F345A73}"/>
              </a:ext>
            </a:extLst>
          </p:cNvPr>
          <p:cNvSpPr txBox="1"/>
          <p:nvPr/>
        </p:nvSpPr>
        <p:spPr>
          <a:xfrm>
            <a:off x="757517" y="143093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기증자 신청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907455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596</Words>
  <Application>Microsoft Office PowerPoint</Application>
  <PresentationFormat>와이드스크린</PresentationFormat>
  <Paragraphs>95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나눔스퀘어라운드 Bold</vt:lpstr>
      <vt:lpstr>맑은 고딕</vt:lpstr>
      <vt:lpstr>야놀자 야체 B</vt:lpstr>
      <vt:lpstr>Aharoni</vt:lpstr>
      <vt:lpstr>Arial</vt:lpstr>
      <vt:lpstr>Arial Black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염 래헌</cp:lastModifiedBy>
  <cp:revision>16</cp:revision>
  <dcterms:created xsi:type="dcterms:W3CDTF">2020-01-13T05:39:04Z</dcterms:created>
  <dcterms:modified xsi:type="dcterms:W3CDTF">2020-11-30T14:37:00Z</dcterms:modified>
</cp:coreProperties>
</file>